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83" r:id="rId9"/>
    <p:sldId id="2543" r:id="rId10"/>
    <p:sldId id="2522" r:id="rId11"/>
    <p:sldId id="2528" r:id="rId12"/>
    <p:sldId id="2523" r:id="rId13"/>
    <p:sldId id="2541" r:id="rId14"/>
    <p:sldId id="2524" r:id="rId15"/>
    <p:sldId id="2529" r:id="rId16"/>
    <p:sldId id="2538" r:id="rId17"/>
    <p:sldId id="2525" r:id="rId18"/>
    <p:sldId id="2526" r:id="rId19"/>
    <p:sldId id="2540" r:id="rId20"/>
    <p:sldId id="2531" r:id="rId21"/>
    <p:sldId id="2535" r:id="rId22"/>
    <p:sldId id="2536" r:id="rId23"/>
    <p:sldId id="2532" r:id="rId24"/>
    <p:sldId id="2533" r:id="rId25"/>
    <p:sldId id="2534" r:id="rId26"/>
    <p:sldId id="2537" r:id="rId27"/>
    <p:sldId id="2542" r:id="rId28"/>
    <p:sldId id="2546" r:id="rId29"/>
    <p:sldId id="2544" r:id="rId30"/>
    <p:sldId id="2548" r:id="rId31"/>
    <p:sldId id="2545" r:id="rId32"/>
    <p:sldId id="2547" r:id="rId33"/>
    <p:sldId id="2530" r:id="rId34"/>
    <p:sldId id="2469" r:id="rId35"/>
    <p:sldId id="2549" r:id="rId36"/>
    <p:sldId id="582" r:id="rId37"/>
    <p:sldId id="2527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000000"/>
    <a:srgbClr val="F35F77"/>
    <a:srgbClr val="398EED"/>
    <a:srgbClr val="595757"/>
    <a:srgbClr val="1D1D1A"/>
    <a:srgbClr val="91A2BF"/>
    <a:srgbClr val="66BA36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2988450.2988454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23285-373F-6460-34E7-A61B94A0F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生成式推荐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算法解读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A5198A-8E4A-962E-469E-2DECC10C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 err="1"/>
              <a:t>wide&amp;deep</a:t>
            </a:r>
            <a:r>
              <a:rPr lang="zh-CN" altLang="en-US" dirty="0"/>
              <a:t> 模型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807EBF8-2EEF-9F99-EA03-F3B91C42E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1273725" cy="4994910"/>
          </a:xfrm>
        </p:spPr>
        <p:txBody>
          <a:bodyPr/>
          <a:lstStyle/>
          <a:p>
            <a:r>
              <a:rPr lang="en" altLang="zh-CN" dirty="0"/>
              <a:t>Wide </a:t>
            </a:r>
            <a:r>
              <a:rPr lang="zh-CN" altLang="en-US" dirty="0"/>
              <a:t>部分的主要作用是让模型具有较强的“记忆能力”（</a:t>
            </a:r>
            <a:r>
              <a:rPr lang="en" altLang="zh-CN" dirty="0"/>
              <a:t>Memorization</a:t>
            </a:r>
            <a:r>
              <a:rPr lang="zh-CN" altLang="e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" altLang="zh-CN" dirty="0"/>
              <a:t>Deep </a:t>
            </a:r>
            <a:r>
              <a:rPr lang="zh-CN" altLang="en-US" dirty="0"/>
              <a:t>部分的主要作用是让模型具有“泛化能力”（</a:t>
            </a:r>
            <a:r>
              <a:rPr lang="en" altLang="zh-CN" dirty="0"/>
              <a:t>Generalization</a:t>
            </a:r>
            <a:r>
              <a:rPr lang="zh-CN" altLang="en" dirty="0"/>
              <a:t>）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4098" name="Picture 2" descr="Wide &amp;amp; Deep Learning: Better Together with TensorFlow">
            <a:extLst>
              <a:ext uri="{FF2B5EF4-FFF2-40B4-BE49-F238E27FC236}">
                <a16:creationId xmlns:a16="http://schemas.microsoft.com/office/drawing/2014/main" id="{D885DEF3-D4E7-7435-7ABE-D9E7C250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1708" y="2813753"/>
            <a:ext cx="8091135" cy="348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62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A602AFF-10D5-4D6D-31CE-B15EAD63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C2E764-94A5-4F1D-DB40-505014E9A4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2019~2020</a:t>
            </a:r>
            <a:r>
              <a:rPr lang="zh-CN" altLang="en-US" dirty="0"/>
              <a:t> </a:t>
            </a:r>
            <a:r>
              <a:rPr lang="en-US" altLang="zh-CN" dirty="0"/>
              <a:t>Mate </a:t>
            </a:r>
            <a:r>
              <a:rPr lang="zh-CN" altLang="en-US" dirty="0"/>
              <a:t>总结工业界推荐模型设计，高度概括后提出</a:t>
            </a:r>
            <a:r>
              <a:rPr lang="en-US" altLang="zh-CN" dirty="0"/>
              <a:t> DLRM</a:t>
            </a:r>
            <a:r>
              <a:rPr lang="zh-CN" altLang="en-US" dirty="0"/>
              <a:t>（</a:t>
            </a:r>
            <a:r>
              <a:rPr lang="en" altLang="zh-CN" dirty="0"/>
              <a:t>Deep Learning Recommendation Model</a:t>
            </a:r>
            <a:r>
              <a:rPr lang="zh-CN" altLang="en-US" dirty="0"/>
              <a:t>）模型架构，针对推荐系统架构的高效和并行问题提出解决方案。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22DC2B-D836-7860-4305-03F3BA47F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43" y="2642069"/>
            <a:ext cx="3556023" cy="34245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807FA8-9682-23EE-3CF7-376B1B8C06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745" y="2789723"/>
            <a:ext cx="7159475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04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2FE6BC-7651-02BC-CDFD-8F5F193E4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模型效果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D58F22-4B8E-FEAC-E975-985C1878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76" y="1488210"/>
            <a:ext cx="10977452" cy="47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7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B9010B-AA17-AF18-820C-6B7FBF5B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48B7D2-CB34-27D3-3F72-9B0E4BD74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Google</a:t>
            </a:r>
            <a:r>
              <a:rPr lang="zh-CN" altLang="en-US" sz="2400" b="1" dirty="0"/>
              <a:t> </a:t>
            </a:r>
            <a:r>
              <a:rPr lang="en" altLang="zh-CN" sz="2400" b="1" dirty="0" err="1"/>
              <a:t>wide&amp;deep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zh-CN" altLang="en-US" sz="2000" dirty="0"/>
              <a:t>推荐系统的</a:t>
            </a:r>
            <a:r>
              <a:rPr lang="en-US" altLang="zh-CN" sz="2000" dirty="0"/>
              <a:t> CTR </a:t>
            </a:r>
            <a:r>
              <a:rPr lang="zh-CN" altLang="en-US" sz="2000" dirty="0"/>
              <a:t>估计第一次引入深度学习并极大改变了推荐系统的技术路线；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Meta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DLRM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zh-CN" altLang="en-US" sz="2000" dirty="0"/>
              <a:t>总结工业界推荐模型 </a:t>
            </a:r>
            <a:r>
              <a:rPr lang="en" altLang="zh-CN" sz="2000" dirty="0" err="1"/>
              <a:t>wide&amp;deep</a:t>
            </a:r>
            <a:r>
              <a:rPr lang="zh-CN" altLang="en-US" sz="2000" dirty="0"/>
              <a:t> 的变种设计，高度概括后提出</a:t>
            </a:r>
            <a:r>
              <a:rPr lang="en-US" altLang="zh-CN" sz="2000" dirty="0"/>
              <a:t> DLRM </a:t>
            </a:r>
            <a:r>
              <a:rPr lang="zh-CN" altLang="en-US" sz="2000" dirty="0"/>
              <a:t>架构；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1755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332095-B2C3-E47B-07E6-B15D4DB64D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瓶颈期</a:t>
            </a:r>
            <a:endParaRPr lang="en-US" altLang="zh-CN" dirty="0"/>
          </a:p>
          <a:p>
            <a:r>
              <a:rPr lang="en-US" altLang="zh-CN" sz="6000" dirty="0"/>
              <a:t>2021~2023</a:t>
            </a:r>
            <a:endParaRPr lang="zh-CN" altLang="en-US" sz="6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E1BF29-26FA-2711-5E0D-569243532F5C}"/>
              </a:ext>
            </a:extLst>
          </p:cNvPr>
          <p:cNvSpPr txBox="1"/>
          <p:nvPr/>
        </p:nvSpPr>
        <p:spPr>
          <a:xfrm>
            <a:off x="553766" y="5283241"/>
            <a:ext cx="11089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Gill Sans MT" panose="020B0502020104020203" pitchFamily="34" charset="0"/>
              </a:rPr>
              <a:t>Understanding Capacity-Driven Scale-Out Neural Recommendation Inference</a:t>
            </a:r>
            <a:br>
              <a:rPr lang="en" altLang="zh-CN" sz="2400" dirty="0">
                <a:latin typeface="Gill Sans MT" panose="020B0502020104020203" pitchFamily="34" charset="0"/>
              </a:rPr>
            </a:br>
            <a:r>
              <a:rPr lang="en" altLang="zh-CN" sz="2400" dirty="0">
                <a:latin typeface="Gill Sans MT" panose="020B0502020104020203" pitchFamily="34" charset="0"/>
              </a:rPr>
              <a:t>Understanding Scaling Laws for Recommendation Models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40586B-DB09-C345-5070-4029841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Scale-Out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CF15D4-C11E-D421-FD85-A2EAA61A3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67" y="1360170"/>
            <a:ext cx="5108961" cy="4596130"/>
          </a:xfrm>
          <a:prstGeom prst="rect">
            <a:avLst/>
          </a:prstGeom>
        </p:spPr>
      </p:pic>
      <p:sp>
        <p:nvSpPr>
          <p:cNvPr id="8" name="内容占位符 8">
            <a:extLst>
              <a:ext uri="{FF2B5EF4-FFF2-40B4-BE49-F238E27FC236}">
                <a16:creationId xmlns:a16="http://schemas.microsoft.com/office/drawing/2014/main" id="{CA576CA2-2445-B068-0575-3079B2E9F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84685" cy="4994910"/>
          </a:xfrm>
        </p:spPr>
        <p:txBody>
          <a:bodyPr/>
          <a:lstStyle/>
          <a:p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r>
              <a:rPr lang="zh-CN" altLang="en-US" dirty="0"/>
              <a:t> 模型规模突破</a:t>
            </a:r>
            <a:r>
              <a:rPr lang="en-US" altLang="zh-CN" dirty="0"/>
              <a:t> TB </a:t>
            </a:r>
            <a:r>
              <a:rPr lang="zh-CN" altLang="en-US" dirty="0"/>
              <a:t>级别，占用计算中心 </a:t>
            </a:r>
            <a:r>
              <a:rPr lang="en-US" altLang="zh-CN" dirty="0"/>
              <a:t>79%</a:t>
            </a:r>
            <a:r>
              <a:rPr lang="zh-CN" altLang="en-US" dirty="0"/>
              <a:t>资源，</a:t>
            </a:r>
            <a:r>
              <a:rPr lang="en-US" altLang="zh-CN" dirty="0"/>
              <a:t>QPS </a:t>
            </a:r>
            <a:r>
              <a:rPr lang="zh-CN" altLang="en-US" dirty="0"/>
              <a:t>时延压力大，急需生产环境中横向扩展 </a:t>
            </a:r>
            <a:r>
              <a:rPr lang="en-US" altLang="zh-CN" dirty="0"/>
              <a:t>DLRM</a:t>
            </a:r>
            <a:r>
              <a:rPr lang="zh-CN" altLang="en-US" dirty="0"/>
              <a:t> 分布式推理架构。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工业界大规模 </a:t>
            </a:r>
            <a:r>
              <a:rPr lang="en-US" altLang="zh-CN" dirty="0"/>
              <a:t>TB</a:t>
            </a:r>
            <a:r>
              <a:rPr lang="zh-CN" altLang="en-US" dirty="0"/>
              <a:t> 级 </a:t>
            </a:r>
            <a:r>
              <a:rPr lang="en-US" altLang="zh-CN" dirty="0"/>
              <a:t>DRLM</a:t>
            </a:r>
            <a:r>
              <a:rPr lang="zh-CN" altLang="en-US" dirty="0"/>
              <a:t> 分布式推理架构</a:t>
            </a:r>
            <a:endParaRPr lang="en-US" altLang="zh-CN" dirty="0"/>
          </a:p>
          <a:p>
            <a:r>
              <a:rPr lang="zh-CN" altLang="en-US" dirty="0"/>
              <a:t>分析链路</a:t>
            </a:r>
            <a:r>
              <a:rPr lang="en-US" altLang="zh-CN" dirty="0"/>
              <a:t> E2E</a:t>
            </a:r>
            <a:r>
              <a:rPr lang="zh-CN" altLang="en-US" dirty="0"/>
              <a:t> 对时延的影响，大 </a:t>
            </a:r>
            <a:r>
              <a:rPr lang="en-US" altLang="zh-CN" dirty="0"/>
              <a:t>Embedding</a:t>
            </a:r>
            <a:r>
              <a:rPr lang="zh-CN" altLang="en-US" dirty="0"/>
              <a:t> 分片架构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99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C399AA-7F21-DF73-4854-0AB9189B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/>
              <a:t>Scale-Out</a:t>
            </a:r>
            <a:r>
              <a:rPr lang="zh-CN" altLang="en-US" dirty="0"/>
              <a:t> </a:t>
            </a:r>
            <a:r>
              <a:rPr lang="en-US" altLang="zh-CN" dirty="0"/>
              <a:t>DLRM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E088BA-1B19-5C6E-1D49-C483CA057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提出横向扩展的 </a:t>
            </a:r>
            <a:r>
              <a:rPr lang="en-US" altLang="zh-CN" dirty="0"/>
              <a:t>Embedding</a:t>
            </a:r>
            <a:r>
              <a:rPr lang="zh-CN" altLang="en-US" dirty="0"/>
              <a:t> 分片算法和网络通信优化方案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E98F40-94B2-1A88-54A3-70F80655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4" y="2401835"/>
            <a:ext cx="10949493" cy="39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C8C40-D5B2-A84C-5D9B-96BCD75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/>
              <a:t>Understanding Scaling Laws for Recommendation Models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8D14EBD-517C-A68F-B948-084C529E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04525" cy="4994910"/>
          </a:xfrm>
        </p:spPr>
        <p:txBody>
          <a:bodyPr/>
          <a:lstStyle/>
          <a:p>
            <a:r>
              <a:rPr lang="en-US" altLang="zh-CN" dirty="0"/>
              <a:t>2018~2022 </a:t>
            </a:r>
            <a:r>
              <a:rPr lang="zh-CN" altLang="en-US" dirty="0"/>
              <a:t>年，工业级推荐模型参数规模增长了 </a:t>
            </a:r>
            <a:r>
              <a:rPr lang="en-US" altLang="zh-CN" dirty="0"/>
              <a:t>4 </a:t>
            </a:r>
            <a:r>
              <a:rPr lang="zh-CN" altLang="en-US" dirty="0"/>
              <a:t>个等级。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文中定量分析模型参数量</a:t>
            </a:r>
            <a:r>
              <a:rPr lang="en-US" altLang="zh-CN" dirty="0"/>
              <a:t> N</a:t>
            </a:r>
            <a:r>
              <a:rPr lang="zh-CN" altLang="en-US" dirty="0"/>
              <a:t>，训练算力</a:t>
            </a:r>
            <a:r>
              <a:rPr lang="en-US" altLang="zh-CN" dirty="0"/>
              <a:t> C</a:t>
            </a:r>
            <a:r>
              <a:rPr lang="zh-CN" altLang="en-US" dirty="0"/>
              <a:t>，训练数据量</a:t>
            </a:r>
            <a:r>
              <a:rPr lang="en-US" altLang="zh-CN" dirty="0"/>
              <a:t> D</a:t>
            </a:r>
            <a:r>
              <a:rPr lang="zh-CN" altLang="en-US" dirty="0"/>
              <a:t>随着规模增长，对于推荐精度的影响。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530CA756-D695-7426-E6B3-0B7CDA63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19" y="1360805"/>
            <a:ext cx="7055252" cy="499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03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C8C40-D5B2-A84C-5D9B-96BCD75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/>
              <a:t>Understanding Scaling Laws for Recommendation Models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8D14EBD-517C-A68F-B948-084C529E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84685" cy="4994910"/>
          </a:xfrm>
        </p:spPr>
        <p:txBody>
          <a:bodyPr/>
          <a:lstStyle/>
          <a:p>
            <a:r>
              <a:rPr lang="zh-CN" altLang="en-US" dirty="0"/>
              <a:t>在更好的模型架构架构出现前，训练数据量 </a:t>
            </a:r>
            <a:r>
              <a:rPr lang="en-US" altLang="zh-CN" dirty="0"/>
              <a:t>D</a:t>
            </a:r>
            <a:r>
              <a:rPr lang="zh-CN" altLang="en-US" dirty="0"/>
              <a:t> 的</a:t>
            </a:r>
            <a:r>
              <a:rPr lang="en-US" altLang="zh-CN" dirty="0"/>
              <a:t> Scaling</a:t>
            </a:r>
            <a:r>
              <a:rPr lang="zh-CN" altLang="en-US" dirty="0"/>
              <a:t> 仍然有少幅度的提升作用。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在当前 </a:t>
            </a:r>
            <a:r>
              <a:rPr lang="en-US" altLang="zh-CN" dirty="0"/>
              <a:t>DLRM</a:t>
            </a:r>
            <a:r>
              <a:rPr lang="zh-CN" altLang="en-US" dirty="0"/>
              <a:t> 架构下，</a:t>
            </a:r>
            <a:r>
              <a:rPr lang="en-US" altLang="zh-CN" dirty="0"/>
              <a:t> </a:t>
            </a:r>
            <a:r>
              <a:rPr lang="zh-CN" altLang="en-US" dirty="0"/>
              <a:t>推荐模型参数量</a:t>
            </a:r>
            <a:r>
              <a:rPr lang="en-US" altLang="zh-CN" dirty="0"/>
              <a:t> N</a:t>
            </a:r>
            <a:r>
              <a:rPr lang="zh-CN" altLang="en-US" dirty="0"/>
              <a:t> 的 </a:t>
            </a:r>
            <a:r>
              <a:rPr lang="en-US" altLang="zh-CN" dirty="0"/>
              <a:t>Scaling</a:t>
            </a:r>
            <a:r>
              <a:rPr lang="zh-CN" altLang="en-US" dirty="0"/>
              <a:t> 已经逼近极限，继续提升精度收益减少。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43B231-018D-1DB6-930D-DC1799ED8D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131" y="1201864"/>
            <a:ext cx="5375429" cy="53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7E8704-C31C-40B5-3EFD-002259AB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" altLang="zh-CN" dirty="0"/>
              <a:t>Understanding Scaling Laws for Recommendation Models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823FB2-0C3B-1A2F-DA94-6621C747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71" y="1383030"/>
            <a:ext cx="6235700" cy="411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DCEBE2-0A88-E3FB-799B-EFE07B96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31" y="5520690"/>
            <a:ext cx="6496616" cy="857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8">
                <a:extLst>
                  <a:ext uri="{FF2B5EF4-FFF2-40B4-BE49-F238E27FC236}">
                    <a16:creationId xmlns:a16="http://schemas.microsoft.com/office/drawing/2014/main" id="{24B45B6B-A8A4-83F5-DC66-21697ABBCE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141405" cy="4994910"/>
              </a:xfrm>
            </p:spPr>
            <p:txBody>
              <a:bodyPr/>
              <a:lstStyle/>
              <a:p>
                <a:r>
                  <a:rPr lang="zh-CN" altLang="en-US" b="1" dirty="0"/>
                  <a:t>提升训练数据量：</a:t>
                </a:r>
                <a:r>
                  <a:rPr lang="en-US" altLang="zh-CN" dirty="0"/>
                  <a:t>DLRM </a:t>
                </a:r>
                <a:r>
                  <a:rPr lang="zh-CN" altLang="en-US" dirty="0"/>
                  <a:t>架构下模型参数量已经饱和，未来重点可以考虑提升训练数据量。</a:t>
                </a:r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b="1" dirty="0"/>
                  <a:t> 参数效果提升：</a:t>
                </a:r>
                <a:r>
                  <a:rPr lang="zh-CN" altLang="en-US" dirty="0"/>
                  <a:t>对新模型结构的探索，增加数据仅仅获得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 的提升，长期方案应该追求 </a:t>
                </a:r>
                <a14:m>
                  <m:oMath xmlns:m="http://schemas.openxmlformats.org/officeDocument/2006/math">
                    <m:r>
                      <a:rPr lang="zh-CN" altLang="en-US" b="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的效果提升。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8">
                <a:extLst>
                  <a:ext uri="{FF2B5EF4-FFF2-40B4-BE49-F238E27FC236}">
                    <a16:creationId xmlns:a16="http://schemas.microsoft.com/office/drawing/2014/main" id="{24B45B6B-A8A4-83F5-DC66-21697ABBC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141405" cy="4994910"/>
              </a:xfrm>
              <a:blipFill>
                <a:blip r:embed="rId4"/>
                <a:stretch>
                  <a:fillRect l="-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4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8392388" y="561099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B9010B-AA17-AF18-820C-6B7FBF5B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48B7D2-CB34-27D3-3F72-9B0E4BD74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Scale-Out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DLRM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en-US" altLang="zh-CN" sz="2000" dirty="0"/>
              <a:t>TB</a:t>
            </a:r>
            <a:r>
              <a:rPr lang="zh-CN" altLang="en-US" sz="2000" dirty="0"/>
              <a:t> 级别规模 </a:t>
            </a:r>
            <a:r>
              <a:rPr lang="en-US" altLang="zh-CN" sz="2000" dirty="0"/>
              <a:t>DLRM</a:t>
            </a:r>
            <a:r>
              <a:rPr lang="zh-CN" altLang="en-US" sz="2000" dirty="0"/>
              <a:t> 在线推理成本、时延增加，提出分布式推理架构；</a:t>
            </a:r>
            <a:endParaRPr lang="en-US" altLang="zh-CN" sz="2000" dirty="0"/>
          </a:p>
          <a:p>
            <a:pPr marL="457200" indent="-457200">
              <a:buFont typeface="+mj-lt"/>
              <a:buAutoNum type="arabicPeriod"/>
            </a:pPr>
            <a:r>
              <a:rPr lang="en" altLang="zh-CN" sz="2400" b="1" dirty="0"/>
              <a:t>Scaling Laws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DLRM</a:t>
            </a:r>
            <a:r>
              <a:rPr lang="zh-CN" altLang="en-US" sz="2400" b="1" dirty="0"/>
              <a:t>：</a:t>
            </a:r>
            <a:endParaRPr lang="en-US" altLang="zh-CN" sz="2400" b="1" dirty="0"/>
          </a:p>
          <a:p>
            <a:pPr marL="694190" lvl="1" indent="-457200"/>
            <a:r>
              <a:rPr lang="en-US" altLang="zh-CN" sz="2000" dirty="0"/>
              <a:t>DLRM</a:t>
            </a:r>
            <a:r>
              <a:rPr lang="zh-CN" altLang="en-US" sz="2000" dirty="0"/>
              <a:t> 架构下 </a:t>
            </a:r>
            <a:r>
              <a:rPr lang="en-US" altLang="zh-CN" sz="2000" dirty="0"/>
              <a:t>TB</a:t>
            </a:r>
            <a:r>
              <a:rPr lang="zh-CN" altLang="en-US" sz="2000" dirty="0"/>
              <a:t> 级别模型精度基本饱和，继续提升依赖于新架构的出现；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2607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D83DED-0822-AE34-E9BF-D0359DC155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新范式</a:t>
            </a:r>
            <a:endParaRPr lang="en-US" altLang="zh-CN" dirty="0"/>
          </a:p>
          <a:p>
            <a:r>
              <a:rPr lang="zh-CN" altLang="en-US" sz="6000" dirty="0"/>
              <a:t> </a:t>
            </a:r>
            <a:r>
              <a:rPr lang="en-US" altLang="zh-CN" sz="6000" dirty="0"/>
              <a:t>2023~2024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7229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438EE8-E6EE-4E96-1B38-FD2669D0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Transformer</a:t>
            </a:r>
            <a:r>
              <a:rPr lang="zh-CN" altLang="en-US" dirty="0"/>
              <a:t> 作为推荐可能性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E7FBE2-142E-D7C1-6665-8CBAFC9D8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 Transformer</a:t>
            </a:r>
            <a:r>
              <a:rPr lang="zh-CN" altLang="en-US" dirty="0"/>
              <a:t> 架构作为推荐：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长序列支持：</a:t>
            </a:r>
            <a:r>
              <a:rPr lang="en-US" altLang="zh-CN" dirty="0"/>
              <a:t> LLM 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发表支持 </a:t>
            </a:r>
            <a:r>
              <a:rPr lang="en-US" altLang="zh-CN" dirty="0"/>
              <a:t>10M</a:t>
            </a:r>
            <a:r>
              <a:rPr lang="zh-CN" altLang="en-US" dirty="0"/>
              <a:t> 词表，与推荐十亿规模词表有能够相比较；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有序生成：</a:t>
            </a:r>
            <a:r>
              <a:rPr lang="zh-CN" altLang="en-US" dirty="0"/>
              <a:t>生成下一个</a:t>
            </a:r>
            <a:r>
              <a:rPr lang="en-US" altLang="zh-CN" dirty="0"/>
              <a:t> Tokens </a:t>
            </a:r>
            <a:r>
              <a:rPr lang="zh-CN" altLang="en-US" dirty="0"/>
              <a:t>可以作为推荐排序内容，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解决了排序的问题；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44BFD2-AA6D-3FA2-3B29-0D177CCE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45" y="3213097"/>
            <a:ext cx="4315852" cy="3354549"/>
          </a:xfrm>
          <a:prstGeom prst="rect">
            <a:avLst/>
          </a:prstGeom>
        </p:spPr>
      </p:pic>
      <p:sp>
        <p:nvSpPr>
          <p:cNvPr id="5" name="AutoShape 4" descr="11.7. The Transformer Architecture — Dive into Deep Learning 1.0.3  documentation">
            <a:extLst>
              <a:ext uri="{FF2B5EF4-FFF2-40B4-BE49-F238E27FC236}">
                <a16:creationId xmlns:a16="http://schemas.microsoft.com/office/drawing/2014/main" id="{5187B091-F0C6-8872-1B0E-9A682B78CE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9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438EE8-E6EE-4E96-1B38-FD2669D0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Transformer</a:t>
            </a:r>
            <a:r>
              <a:rPr lang="zh-CN" altLang="en-US" dirty="0"/>
              <a:t> 作为推荐难点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E7FBE2-142E-D7C1-6665-8CBAFC9D8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直接采用</a:t>
            </a:r>
            <a:r>
              <a:rPr lang="en-US" altLang="zh-CN" dirty="0"/>
              <a:t> Transformer</a:t>
            </a:r>
            <a:r>
              <a:rPr lang="zh-CN" altLang="en-US" dirty="0"/>
              <a:t> 架构的挑战：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特征缺乏显式结构性：</a:t>
            </a:r>
            <a:r>
              <a:rPr lang="zh-CN" altLang="en-US" dirty="0"/>
              <a:t>海量异构特征，如高基数</a:t>
            </a:r>
            <a:r>
              <a:rPr lang="en-US" altLang="zh-CN" dirty="0"/>
              <a:t> IDs</a:t>
            </a:r>
            <a:r>
              <a:rPr lang="zh-CN" altLang="en-US" dirty="0"/>
              <a:t>、交叉特征、物品和用户特征等；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十亿级别动态词表：</a:t>
            </a:r>
            <a:r>
              <a:rPr lang="zh-CN" altLang="en-US" dirty="0"/>
              <a:t>语言模型 </a:t>
            </a:r>
            <a:r>
              <a:rPr lang="en-US" altLang="zh-CN" dirty="0"/>
              <a:t>100K </a:t>
            </a:r>
            <a:r>
              <a:rPr lang="zh-CN" altLang="en-US" dirty="0"/>
              <a:t>词表 </a:t>
            </a:r>
            <a:r>
              <a:rPr lang="en-US" altLang="zh-CN" dirty="0"/>
              <a:t>vs</a:t>
            </a:r>
            <a:r>
              <a:rPr lang="zh-CN" altLang="en-US" dirty="0"/>
              <a:t> 推荐十亿规模词表，且实时调整；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生成式计算开销大：</a:t>
            </a:r>
            <a:r>
              <a:rPr lang="zh-CN" altLang="en-US" dirty="0"/>
              <a:t>大规模推荐吞吐和访问量巨大，交互行为数据规模远超语言大模型；</a:t>
            </a:r>
          </a:p>
        </p:txBody>
      </p:sp>
    </p:spTree>
    <p:extLst>
      <p:ext uri="{BB962C8B-B14F-4D97-AF65-F5344CB8AC3E}">
        <p14:creationId xmlns:p14="http://schemas.microsoft.com/office/powerpoint/2010/main" val="426188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3D7236-2B92-BFE6-9FE0-D5E8254F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Actions Speak Louder than Words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62597C-11B4-517D-6DF9-796BE9D6A9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生成式推荐（</a:t>
            </a:r>
            <a:r>
              <a:rPr lang="en" altLang="zh-CN" dirty="0"/>
              <a:t>Generative Recommenders</a:t>
            </a:r>
            <a:r>
              <a:rPr lang="zh-CN" altLang="en" dirty="0"/>
              <a:t>）</a:t>
            </a:r>
            <a:r>
              <a:rPr lang="zh-CN" altLang="en-US" dirty="0"/>
              <a:t>新范式，将推荐系统的主要任务（召回</a:t>
            </a:r>
            <a:r>
              <a:rPr lang="en-US" altLang="zh-CN" dirty="0"/>
              <a:t>+</a:t>
            </a:r>
            <a:r>
              <a:rPr lang="zh-CN" altLang="en-US" dirty="0"/>
              <a:t>排序）转化为生成模型框架内的序列任务。</a:t>
            </a:r>
            <a:endParaRPr lang="en-US" altLang="zh-CN" dirty="0"/>
          </a:p>
          <a:p>
            <a:r>
              <a:rPr lang="en-US" altLang="zh-CN" dirty="0"/>
              <a:t>1.5</a:t>
            </a:r>
            <a:r>
              <a:rPr lang="zh-CN" altLang="en-US" dirty="0"/>
              <a:t> 万亿参数的生成式推荐模型，不仅在在线</a:t>
            </a:r>
            <a:r>
              <a:rPr lang="en" altLang="zh-CN" dirty="0"/>
              <a:t>A/B</a:t>
            </a:r>
            <a:r>
              <a:rPr lang="zh-CN" altLang="en-US" dirty="0"/>
              <a:t>测试中取得了</a:t>
            </a:r>
            <a:r>
              <a:rPr lang="en-US" altLang="zh-CN" dirty="0"/>
              <a:t>12.4%</a:t>
            </a:r>
            <a:r>
              <a:rPr lang="zh-CN" altLang="en-US" dirty="0"/>
              <a:t>的性能提升，而且已经被部署在 </a:t>
            </a:r>
            <a:r>
              <a:rPr lang="en-US" altLang="zh-CN" dirty="0"/>
              <a:t>Meta</a:t>
            </a:r>
            <a:r>
              <a:rPr lang="zh-CN" altLang="en-US" dirty="0"/>
              <a:t> 服务于数十亿用户的互联网平台。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C7E674-30DE-08E7-CB58-57CF8CE0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396" y="3595448"/>
            <a:ext cx="9583969" cy="23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3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E08466-DA55-6F3B-AFDE-B21C3A3B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Actions Speak Louder than Words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D93CF5-5999-CB01-C92D-2C36EC52ED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生成式建模：</a:t>
            </a:r>
            <a:r>
              <a:rPr lang="zh-CN" altLang="en-US" dirty="0"/>
              <a:t>将找回和排序定义为序列直推式生成任务，</a:t>
            </a:r>
            <a:r>
              <a:rPr lang="en-US" altLang="zh-CN" dirty="0"/>
              <a:t>Transformer </a:t>
            </a:r>
            <a:r>
              <a:rPr lang="zh-CN" altLang="en-US" dirty="0"/>
              <a:t>结构实现特征自动交互</a:t>
            </a:r>
            <a:endParaRPr lang="en-US" altLang="zh-CN" dirty="0"/>
          </a:p>
          <a:p>
            <a:r>
              <a:rPr lang="en-US" altLang="zh-CN" b="1" dirty="0"/>
              <a:t> HSTU</a:t>
            </a:r>
            <a:r>
              <a:rPr lang="zh-CN" altLang="en-US" b="1" dirty="0"/>
              <a:t> </a:t>
            </a:r>
            <a:r>
              <a:rPr lang="en-US" altLang="zh-CN" b="1" dirty="0"/>
              <a:t>Encoder </a:t>
            </a:r>
            <a:r>
              <a:rPr lang="zh-CN" altLang="en-US" b="1" dirty="0"/>
              <a:t>架构：</a:t>
            </a:r>
            <a:r>
              <a:rPr lang="en-US" altLang="zh-CN" dirty="0"/>
              <a:t>Pointwise</a:t>
            </a:r>
            <a:r>
              <a:rPr lang="zh-CN" altLang="en-US" dirty="0"/>
              <a:t> </a:t>
            </a:r>
            <a:r>
              <a:rPr lang="en-US" altLang="zh-CN" dirty="0"/>
              <a:t>Attention </a:t>
            </a:r>
            <a:r>
              <a:rPr lang="zh-CN" altLang="en-US" dirty="0"/>
              <a:t>代替</a:t>
            </a:r>
            <a:r>
              <a:rPr lang="en-US" altLang="zh-CN" dirty="0"/>
              <a:t> Softmax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，适配大规模动态词表</a:t>
            </a:r>
            <a:endParaRPr lang="en-US" altLang="zh-CN" dirty="0"/>
          </a:p>
          <a:p>
            <a:r>
              <a:rPr lang="zh-CN" altLang="en-US" b="1" dirty="0"/>
              <a:t>性能优化：</a:t>
            </a:r>
            <a:r>
              <a:rPr lang="zh-CN" altLang="en-US" dirty="0"/>
              <a:t>流式训练采样、序列随机长度、推理小</a:t>
            </a:r>
            <a:r>
              <a:rPr lang="en-US" altLang="zh-CN" dirty="0"/>
              <a:t> Batch</a:t>
            </a:r>
            <a:r>
              <a:rPr lang="zh-CN" altLang="en-US" dirty="0"/>
              <a:t> 并行加速</a:t>
            </a:r>
            <a:r>
              <a:rPr lang="en-US" altLang="zh-CN" dirty="0"/>
              <a:t> M-Falcon</a:t>
            </a:r>
            <a:r>
              <a:rPr lang="zh-CN" altLang="en-US" dirty="0"/>
              <a:t> 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8D5367-B357-3DA4-273D-B036FFA51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039" y="3245191"/>
            <a:ext cx="5137451" cy="3109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2DAC0C-5C39-42B4-A442-CEA06E0FA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243" y="3163911"/>
            <a:ext cx="2950037" cy="32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6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93237D-98AB-5EF0-4F48-A3FCEB9D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Actions Speak Louder than Words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5C8D96-E923-B132-ED3D-DE53CDA5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686" y="1785754"/>
            <a:ext cx="6855921" cy="41501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8BA768-B495-8F32-EE7F-1D21FFF1B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34" y="1691660"/>
            <a:ext cx="3978845" cy="43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32EA1-295C-7383-E250-E47370BC5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 小节与思考</a:t>
            </a:r>
          </a:p>
        </p:txBody>
      </p:sp>
    </p:spTree>
    <p:extLst>
      <p:ext uri="{BB962C8B-B14F-4D97-AF65-F5344CB8AC3E}">
        <p14:creationId xmlns:p14="http://schemas.microsoft.com/office/powerpoint/2010/main" val="56093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FB474F-BC03-D928-6EC2-CF4E8B982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召回排序、召回排序烦烦烦，</a:t>
            </a:r>
            <a:r>
              <a:rPr lang="en-US" altLang="zh-CN" sz="2000" dirty="0"/>
              <a:t>E2E</a:t>
            </a:r>
            <a:r>
              <a:rPr lang="zh-CN" altLang="en-US" sz="2000" dirty="0"/>
              <a:t> 大模型统一一切！统一自动驾驶，统一生成式推荐！</a:t>
            </a:r>
            <a:endParaRPr lang="en-US" altLang="zh-CN" sz="2000" dirty="0"/>
          </a:p>
          <a:p>
            <a:r>
              <a:rPr lang="en-US" altLang="zh-CN" sz="2000" dirty="0"/>
              <a:t>Google</a:t>
            </a:r>
            <a:r>
              <a:rPr lang="zh-CN" altLang="en-US" sz="2000" dirty="0"/>
              <a:t> 引入</a:t>
            </a:r>
            <a:r>
              <a:rPr lang="en-US" altLang="zh-CN" sz="2000" dirty="0"/>
              <a:t> DLRM</a:t>
            </a:r>
            <a:r>
              <a:rPr lang="zh-CN" altLang="en-US" sz="2000" dirty="0"/>
              <a:t>、</a:t>
            </a:r>
            <a:r>
              <a:rPr lang="en-US" altLang="zh-CN" sz="2000" dirty="0"/>
              <a:t>Meta</a:t>
            </a:r>
            <a:r>
              <a:rPr lang="zh-CN" altLang="en-US" sz="2000" dirty="0"/>
              <a:t> 实践优化，</a:t>
            </a:r>
            <a:r>
              <a:rPr lang="en-US" altLang="zh-CN" sz="2000" dirty="0"/>
              <a:t>Scaling</a:t>
            </a:r>
            <a:r>
              <a:rPr lang="zh-CN" altLang="en-US" sz="2000" dirty="0"/>
              <a:t> 后进入瓶颈期后迎来大模型继续 </a:t>
            </a:r>
            <a:r>
              <a:rPr lang="en-US" altLang="zh-CN" sz="2000" dirty="0"/>
              <a:t>Scaling</a:t>
            </a:r>
            <a:r>
              <a:rPr lang="zh-CN" altLang="en-US" sz="2000" dirty="0"/>
              <a:t> </a:t>
            </a:r>
            <a:r>
              <a:rPr lang="en-US" altLang="zh-CN" sz="2000" dirty="0"/>
              <a:t>Law</a:t>
            </a:r>
            <a:r>
              <a:rPr lang="zh-CN" altLang="en-US" sz="2000" dirty="0"/>
              <a:t>！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308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1D0800-412C-1EF9-C93F-B4AF4201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未来互联网厂商对于推荐的发展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FDEE5-20CE-8299-CC0D-9338EFA7C7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sz="2000" dirty="0"/>
              <a:t>LLM</a:t>
            </a:r>
            <a:r>
              <a:rPr kumimoji="1" lang="zh-CN" altLang="en-US" sz="2000" dirty="0"/>
              <a:t> 训练业务成熟稳定，并掌握训练技巧后，互联网部门头部厂商将会慢慢转向生成式推荐，有望成为算力填充的下一个消耗资源大头。</a:t>
            </a:r>
          </a:p>
        </p:txBody>
      </p:sp>
    </p:spTree>
    <p:extLst>
      <p:ext uri="{BB962C8B-B14F-4D97-AF65-F5344CB8AC3E}">
        <p14:creationId xmlns:p14="http://schemas.microsoft.com/office/powerpoint/2010/main" val="352895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FEDBE0-3486-D7D9-15DC-0E408E2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什么是生成式推荐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A9DD33-C3E7-9F1B-EF46-6DC8A50B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00950"/>
            <a:ext cx="10829026" cy="45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2B56B-CF11-F014-1122-A4BDAF0DC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6A3F0-ABAC-CA2E-0888-CDE640A888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Naumov</a:t>
            </a:r>
            <a:r>
              <a:rPr lang="en" altLang="zh-CN" dirty="0"/>
              <a:t> M, </a:t>
            </a:r>
            <a:r>
              <a:rPr lang="en" altLang="zh-CN" dirty="0" err="1"/>
              <a:t>Mudigere</a:t>
            </a:r>
            <a:r>
              <a:rPr lang="en" altLang="zh-CN" dirty="0"/>
              <a:t> D, Shi H J M, et al. Deep learning recommendation model for personalization and recommendation systems[J]. </a:t>
            </a:r>
            <a:r>
              <a:rPr lang="en" altLang="zh-CN" dirty="0" err="1"/>
              <a:t>arXiv</a:t>
            </a:r>
            <a:r>
              <a:rPr lang="en" altLang="zh-CN" dirty="0"/>
              <a:t> preprint arXiv:1906.00091, 2019.</a:t>
            </a:r>
          </a:p>
          <a:p>
            <a:r>
              <a:rPr lang="en" altLang="zh-CN" dirty="0"/>
              <a:t>DLRM: An advanced, open source deep learning recommendation model</a:t>
            </a:r>
          </a:p>
          <a:p>
            <a:r>
              <a:rPr lang="en" altLang="zh-CN" b="0" i="0" u="none" strike="noStrike" dirty="0">
                <a:solidFill>
                  <a:srgbClr val="CA0C16"/>
                </a:solidFill>
                <a:effectLst/>
                <a:latin typeface="-apple-system"/>
                <a:hlinkClick r:id="rId2"/>
              </a:rPr>
              <a:t>Wide &amp; Deep Learning for Recommender Systems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37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CA2083-2D3D-099F-586D-F3E52963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传统推荐算法</a:t>
            </a:r>
          </a:p>
        </p:txBody>
      </p:sp>
    </p:spTree>
    <p:extLst>
      <p:ext uri="{BB962C8B-B14F-4D97-AF65-F5344CB8AC3E}">
        <p14:creationId xmlns:p14="http://schemas.microsoft.com/office/powerpoint/2010/main" val="41020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F795CF-C95B-C95C-C23D-F26860A4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推荐系统的架构图</a:t>
            </a:r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9DEFB73C-4B5C-7182-25AD-C2160CDC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789" y="1360170"/>
            <a:ext cx="10317163" cy="490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3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F06C78-1B44-052F-6B0C-7EADE31F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  <a:r>
              <a:rPr lang="en-US" altLang="zh-CN" dirty="0"/>
              <a:t>2</a:t>
            </a:r>
            <a:r>
              <a:rPr lang="zh-CN" altLang="en-US" dirty="0"/>
              <a:t>个阶段：召回 </a:t>
            </a:r>
            <a:r>
              <a:rPr lang="en-US" altLang="zh-CN" dirty="0"/>
              <a:t>+</a:t>
            </a:r>
            <a:r>
              <a:rPr lang="zh-CN" altLang="en-US" dirty="0"/>
              <a:t> 排序</a:t>
            </a:r>
          </a:p>
        </p:txBody>
      </p:sp>
      <p:graphicFrame>
        <p:nvGraphicFramePr>
          <p:cNvPr id="5" name="内容占位符 5">
            <a:extLst>
              <a:ext uri="{FF2B5EF4-FFF2-40B4-BE49-F238E27FC236}">
                <a16:creationId xmlns:a16="http://schemas.microsoft.com/office/drawing/2014/main" id="{D8FFA534-834A-C615-011F-F27CE1AEAF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286934"/>
              </p:ext>
            </p:extLst>
          </p:nvPr>
        </p:nvGraphicFramePr>
        <p:xfrm>
          <a:off x="623635" y="1442720"/>
          <a:ext cx="10963473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7448">
                  <a:extLst>
                    <a:ext uri="{9D8B030D-6E8A-4147-A177-3AD203B41FA5}">
                      <a16:colId xmlns:a16="http://schemas.microsoft.com/office/drawing/2014/main" val="1608331781"/>
                    </a:ext>
                  </a:extLst>
                </a:gridCol>
                <a:gridCol w="7305508">
                  <a:extLst>
                    <a:ext uri="{9D8B030D-6E8A-4147-A177-3AD203B41FA5}">
                      <a16:colId xmlns:a16="http://schemas.microsoft.com/office/drawing/2014/main" val="3880703267"/>
                    </a:ext>
                  </a:extLst>
                </a:gridCol>
                <a:gridCol w="1990517">
                  <a:extLst>
                    <a:ext uri="{9D8B030D-6E8A-4147-A177-3AD203B41FA5}">
                      <a16:colId xmlns:a16="http://schemas.microsoft.com/office/drawing/2014/main" val="1063618203"/>
                    </a:ext>
                  </a:extLst>
                </a:gridCol>
              </a:tblGrid>
              <a:tr h="10287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阶段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特点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特点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92042"/>
                  </a:ext>
                </a:extLst>
              </a:tr>
              <a:tr h="18020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召回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根据用户部分特征，从海量的物品库里，快速找回一小部分用户潜在感兴趣的物品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速度快</a:t>
                      </a:r>
                      <a:endParaRPr lang="zh-CN" altLang="en-US" sz="2000" b="0" dirty="0">
                        <a:solidFill>
                          <a:srgbClr val="221815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08896"/>
                  </a:ext>
                </a:extLst>
              </a:tr>
              <a:tr h="18020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排序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b="0" i="0" kern="1200" dirty="0">
                          <a:solidFill>
                            <a:srgbClr val="4D4D4D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可以融入较多特征，使用复杂模型，来精准地做个性化推荐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b="0" i="0" dirty="0">
                          <a:solidFill>
                            <a:srgbClr val="4D4D4D"/>
                          </a:solidFill>
                          <a:effectLst/>
                          <a:latin typeface="-apple-system"/>
                        </a:rPr>
                        <a:t>结果精准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376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77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F46F101-803C-B0AB-500C-A3973DD0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  <a:r>
              <a:rPr lang="en-US" altLang="zh-CN" dirty="0"/>
              <a:t>4</a:t>
            </a:r>
            <a:r>
              <a:rPr lang="zh-CN" altLang="en-US" dirty="0"/>
              <a:t>个阶段：精细划分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AA5A41B-F5C3-5ED2-C68D-54F00D8C47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9350606"/>
              </p:ext>
            </p:extLst>
          </p:nvPr>
        </p:nvGraphicFramePr>
        <p:xfrm>
          <a:off x="623635" y="1503680"/>
          <a:ext cx="10963473" cy="4621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6316">
                  <a:extLst>
                    <a:ext uri="{9D8B030D-6E8A-4147-A177-3AD203B41FA5}">
                      <a16:colId xmlns:a16="http://schemas.microsoft.com/office/drawing/2014/main" val="1608331781"/>
                    </a:ext>
                  </a:extLst>
                </a:gridCol>
                <a:gridCol w="9037157">
                  <a:extLst>
                    <a:ext uri="{9D8B030D-6E8A-4147-A177-3AD203B41FA5}">
                      <a16:colId xmlns:a16="http://schemas.microsoft.com/office/drawing/2014/main" val="3880703267"/>
                    </a:ext>
                  </a:extLst>
                </a:gridCol>
              </a:tblGrid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阶段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特点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92042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召回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从海量物品中快速找回一部分重要物品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108896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粗排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进行粗略排序，保证一定精准度并减少物品数量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376265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精排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精准地对物品进行个性化排序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078794"/>
                  </a:ext>
                </a:extLst>
              </a:tr>
              <a:tr h="9243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重排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改进用户体验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1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30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9EC5DD-1E5B-3E1B-4161-77F61EAE1B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红利期</a:t>
            </a:r>
            <a:endParaRPr lang="en-US" altLang="zh-CN" dirty="0"/>
          </a:p>
          <a:p>
            <a:r>
              <a:rPr lang="en-US" altLang="zh-CN" sz="6000" dirty="0"/>
              <a:t>2016~2021</a:t>
            </a:r>
            <a:endParaRPr lang="zh-CN" altLang="en-US" sz="6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06552-B9E2-A088-DF23-488F93C0F425}"/>
              </a:ext>
            </a:extLst>
          </p:cNvPr>
          <p:cNvSpPr txBox="1"/>
          <p:nvPr/>
        </p:nvSpPr>
        <p:spPr>
          <a:xfrm>
            <a:off x="213360" y="5425481"/>
            <a:ext cx="1175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dirty="0">
                <a:latin typeface="Gill Sans MT" panose="020B0502020104020203" pitchFamily="34" charset="0"/>
              </a:rPr>
              <a:t>Deep learning recommendation model for personalization and recommendation systems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605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3066E07-9DF0-9064-A0FC-6E62270C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" altLang="zh-CN" dirty="0" err="1"/>
              <a:t>wide&amp;deep</a:t>
            </a:r>
            <a:r>
              <a:rPr lang="zh-CN" altLang="en-US" dirty="0"/>
              <a:t> 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DFB41-6805-B371-5A20-35227C4E95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 err="1"/>
              <a:t>wide&amp;deep</a:t>
            </a:r>
            <a:r>
              <a:rPr lang="zh-CN" altLang="en-US" dirty="0"/>
              <a:t> 模型讨论如何利用深度学习模型来进行推荐系统的</a:t>
            </a:r>
            <a:r>
              <a:rPr lang="en" altLang="zh-CN" dirty="0"/>
              <a:t>CTR</a:t>
            </a:r>
            <a:r>
              <a:rPr lang="zh-CN" altLang="en-US" dirty="0"/>
              <a:t>预测，是在推荐系统一次深度学习的成功尝试。</a:t>
            </a:r>
            <a:endParaRPr lang="en-US" altLang="zh-CN" dirty="0"/>
          </a:p>
          <a:p>
            <a:r>
              <a:rPr lang="zh-CN" altLang="en-US" dirty="0"/>
              <a:t>让模型兼具逻辑回归和深度神经网络的优点，既能快速处理和记忆大量历史行为特征，又具有强大的表达能力；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4632F8-AE8E-1C81-BBEA-A7587B36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" y="3857625"/>
            <a:ext cx="11070475" cy="23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4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34013</TotalTime>
  <Words>1069</Words>
  <Application>Microsoft Macintosh PowerPoint</Application>
  <PresentationFormat>自定义</PresentationFormat>
  <Paragraphs>100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-apple-system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什么是生成式推荐</vt:lpstr>
      <vt:lpstr>PowerPoint 演示文稿</vt:lpstr>
      <vt:lpstr>推荐系统的架构图</vt:lpstr>
      <vt:lpstr>推荐系统2个阶段：召回 + 排序</vt:lpstr>
      <vt:lpstr>推荐系统4个阶段：精细划分</vt:lpstr>
      <vt:lpstr>PowerPoint 演示文稿</vt:lpstr>
      <vt:lpstr>1. wide&amp;deep 模型</vt:lpstr>
      <vt:lpstr>2. wide&amp;deep 模型</vt:lpstr>
      <vt:lpstr>2. DLRM 模型</vt:lpstr>
      <vt:lpstr>2. DLRM 模型效果</vt:lpstr>
      <vt:lpstr>Summary</vt:lpstr>
      <vt:lpstr>PowerPoint 演示文稿</vt:lpstr>
      <vt:lpstr>1. Scale-Out DLRM</vt:lpstr>
      <vt:lpstr>1. Scale-Out DLRM</vt:lpstr>
      <vt:lpstr>2. Understanding Scaling Laws for Recommendation Models</vt:lpstr>
      <vt:lpstr>2. Understanding Scaling Laws for Recommendation Models</vt:lpstr>
      <vt:lpstr>2. Understanding Scaling Laws for Recommendation Models</vt:lpstr>
      <vt:lpstr>Summary</vt:lpstr>
      <vt:lpstr>PowerPoint 演示文稿</vt:lpstr>
      <vt:lpstr>使用 Transformer 作为推荐可能性</vt:lpstr>
      <vt:lpstr>使用 Transformer 作为推荐难点</vt:lpstr>
      <vt:lpstr>Actions Speak Louder than Words</vt:lpstr>
      <vt:lpstr>Actions Speak Louder than Words</vt:lpstr>
      <vt:lpstr>Actions Speak Louder than Words</vt:lpstr>
      <vt:lpstr>PowerPoint 演示文稿</vt:lpstr>
      <vt:lpstr>总结</vt:lpstr>
      <vt:lpstr>未来互联网厂商对于推荐的发展</vt:lpstr>
      <vt:lpstr>PowerPoint 演示文稿</vt:lpstr>
      <vt:lpstr>Reference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11096</cp:revision>
  <cp:lastPrinted>2023-09-08T09:14:01Z</cp:lastPrinted>
  <dcterms:created xsi:type="dcterms:W3CDTF">2020-08-28T08:44:19Z</dcterms:created>
  <dcterms:modified xsi:type="dcterms:W3CDTF">2024-09-07T14:53:12Z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